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29"/>
  </p:notesMasterIdLst>
  <p:sldIdLst>
    <p:sldId id="315" r:id="rId2"/>
    <p:sldId id="257" r:id="rId3"/>
    <p:sldId id="300" r:id="rId4"/>
    <p:sldId id="314" r:id="rId5"/>
    <p:sldId id="311" r:id="rId6"/>
    <p:sldId id="319" r:id="rId7"/>
    <p:sldId id="258" r:id="rId8"/>
    <p:sldId id="269" r:id="rId9"/>
    <p:sldId id="295" r:id="rId10"/>
    <p:sldId id="280" r:id="rId11"/>
    <p:sldId id="281" r:id="rId12"/>
    <p:sldId id="279" r:id="rId13"/>
    <p:sldId id="264" r:id="rId14"/>
    <p:sldId id="323" r:id="rId15"/>
    <p:sldId id="321" r:id="rId16"/>
    <p:sldId id="334" r:id="rId17"/>
    <p:sldId id="283" r:id="rId18"/>
    <p:sldId id="333" r:id="rId19"/>
    <p:sldId id="316" r:id="rId20"/>
    <p:sldId id="328" r:id="rId21"/>
    <p:sldId id="332" r:id="rId22"/>
    <p:sldId id="330" r:id="rId23"/>
    <p:sldId id="331" r:id="rId24"/>
    <p:sldId id="312" r:id="rId25"/>
    <p:sldId id="306" r:id="rId26"/>
    <p:sldId id="289" r:id="rId27"/>
    <p:sldId id="299" r:id="rId2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A164-66A0-694B-B692-BE8A965DF747}" type="datetimeFigureOut">
              <a:rPr lang="nl-NL" smtClean="0"/>
              <a:t>16/12/16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6E911-B9D3-BD48-AA4F-E848F6C95A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350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6E911-B9D3-BD48-AA4F-E848F6C95AB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1970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Participerende observatie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E449C-4F84-AA48-B081-7C412B4767BC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2291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E449C-4F84-AA48-B081-7C412B4767BC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121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Goed voorbeeld van CD3, maar</a:t>
            </a:r>
            <a:r>
              <a:rPr lang="nl-NL" baseline="0" dirty="0" smtClean="0"/>
              <a:t> toch gaan ze er niet meteen mee aan de slag -&gt; Voldoening komt pas na de investering. CD3 niet urgent.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6E911-B9D3-BD48-AA4F-E848F6C95AB3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229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Goed voorbeeld van CD3, maar</a:t>
            </a:r>
            <a:r>
              <a:rPr lang="nl-NL" baseline="0" dirty="0" smtClean="0"/>
              <a:t> toch gaan ze er niet meteen mee aan de slag -&gt; Voldoening komt pas na de investering. CD3 niet urgent.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6E911-B9D3-BD48-AA4F-E848F6C95AB3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22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16/12/16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16/12/16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16/12/16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70BA1CFD-BFF0-48BC-9BA5-4974D7A6AB15}" type="datetimeFigureOut">
              <a:rPr lang="en-US" smtClean="0"/>
              <a:t>16/12/16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70BA1CFD-BFF0-48BC-9BA5-4974D7A6AB15}" type="datetimeFigureOut">
              <a:rPr lang="en-US" smtClean="0"/>
              <a:t>16/12/16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bov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70BA1CFD-BFF0-48BC-9BA5-4974D7A6AB15}" type="datetimeFigureOut">
              <a:rPr lang="en-US" smtClean="0"/>
              <a:t>16/12/16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16/12/16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16/12/16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16/12/16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16/12/16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16/12/16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16/12/16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‹nr.›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houdselementen, boven en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16/12/16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16/12/16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16/12/16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16/12/16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0BA1CFD-BFF0-48BC-9BA5-4974D7A6AB15}" type="datetimeFigureOut">
              <a:rPr lang="en-US" smtClean="0"/>
              <a:t>16/12/16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12AA694-00EB-4F4B-AABB-6F50FB178914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y55vxYaJB9U&amp;feature=youtu.be" TargetMode="External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5" Type="http://schemas.openxmlformats.org/officeDocument/2006/relationships/hyperlink" Target="https://www.youtube.com/watch?v=y55vxYaJB9U&amp;feature=youtu.be" TargetMode="External"/><Relationship Id="rId1" Type="http://schemas.microsoft.com/office/2007/relationships/media" Target="file://localhost/Volumes/Untitled/School/BOEMLAUW/161214%20Woudschoten%202016/Blazen.mp4" TargetMode="External"/><Relationship Id="rId2" Type="http://schemas.openxmlformats.org/officeDocument/2006/relationships/video" Target="file://localhost/Volumes/Untitled/School/BOEMLAUW/161214%20Woudschoten%202016/Blazen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hyperlink" Target="http://www.duolingo.com" TargetMode="External"/><Relationship Id="rId1" Type="http://schemas.microsoft.com/office/2007/relationships/media" Target="file://localhost/Volumes/Untitled/School/BOEMLAUW/161214%20Woudschoten%202016/Duolingo.mp4" TargetMode="External"/><Relationship Id="rId2" Type="http://schemas.openxmlformats.org/officeDocument/2006/relationships/video" Target="file://localhost/Volumes/Untitled/School/BOEMLAUW/161214%20Woudschoten%202016/Duolingo.mp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nl/url?sa=i&amp;rct=j&amp;q=&amp;esrc=s&amp;frm=1&amp;source=images&amp;cd=&amp;cad=rja&amp;uact=8&amp;ved=0CAcQjRxqFQoTCIqk2ae8l8kCFQNeDwodUvUFNA&amp;url=http://www.bottomlineperformance.com/karl-kapps-new-gamification-fieldbook-for-learning-professionals/&amp;bvm=bv.107467506,d.ZWU&amp;psig=AFQjCNE2WK29eWhdmdytZVm4yAxZm4RwYw&amp;ust=1447850135331902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daley.com/wordpress/2011/07/27/education-levels-up-a-newbs-guide-to-gamifying-your-classroom/" TargetMode="External"/><Relationship Id="rId4" Type="http://schemas.openxmlformats.org/officeDocument/2006/relationships/hyperlink" Target="https://www.youtube.com/watch?v=7ZGCPap7GkY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earnboost.com/blog/3-reasons-not-to-gamify-education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65517" y="1782735"/>
            <a:ext cx="6762749" cy="1470025"/>
          </a:xfrm>
        </p:spPr>
        <p:txBody>
          <a:bodyPr/>
          <a:lstStyle/>
          <a:p>
            <a:pPr algn="l"/>
            <a:r>
              <a:rPr lang="nl-NL" sz="7200" dirty="0" smtClean="0"/>
              <a:t>Gamification</a:t>
            </a:r>
            <a:endParaRPr lang="nl-NL" sz="72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406265" y="3429000"/>
            <a:ext cx="5826719" cy="251114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nl-NL" dirty="0" smtClean="0"/>
              <a:t>Gerben Bakker &amp; Stijn Folkerts</a:t>
            </a:r>
          </a:p>
          <a:p>
            <a:pPr algn="l"/>
            <a:endParaRPr lang="nl-NL" dirty="0"/>
          </a:p>
          <a:p>
            <a:pPr algn="l"/>
            <a:r>
              <a:rPr lang="nl-NL" dirty="0" err="1" smtClean="0"/>
              <a:t>Melanchthon</a:t>
            </a:r>
            <a:r>
              <a:rPr lang="nl-NL" dirty="0" smtClean="0"/>
              <a:t> Schiebroek</a:t>
            </a:r>
          </a:p>
          <a:p>
            <a:pPr algn="l"/>
            <a:r>
              <a:rPr lang="nl-NL" dirty="0" err="1" smtClean="0"/>
              <a:t>Boemlauw</a:t>
            </a:r>
            <a:r>
              <a:rPr lang="nl-NL" dirty="0" smtClean="0"/>
              <a:t> Natuurkunde</a:t>
            </a:r>
          </a:p>
          <a:p>
            <a:pPr algn="l"/>
            <a:r>
              <a:rPr lang="nl-NL" dirty="0" err="1" smtClean="0"/>
              <a:t>TUDelft</a:t>
            </a:r>
            <a:endParaRPr lang="nl-NL" dirty="0" smtClean="0"/>
          </a:p>
          <a:p>
            <a:pPr algn="l"/>
            <a:endParaRPr lang="nl-NL" dirty="0"/>
          </a:p>
          <a:p>
            <a:pPr algn="l"/>
            <a:r>
              <a:rPr lang="nl-NL" dirty="0" err="1" smtClean="0"/>
              <a:t>boemlauwnatuurkunde@gmail.com</a:t>
            </a:r>
            <a:endParaRPr lang="nl-NL" dirty="0" smtClean="0"/>
          </a:p>
          <a:p>
            <a:pPr algn="l"/>
            <a:r>
              <a:rPr lang="nl-NL" dirty="0" err="1" smtClean="0"/>
              <a:t>Youtube.nl</a:t>
            </a:r>
            <a:r>
              <a:rPr lang="nl-NL" dirty="0" smtClean="0"/>
              <a:t>/</a:t>
            </a:r>
            <a:r>
              <a:rPr lang="nl-NL" dirty="0" err="1" smtClean="0"/>
              <a:t>boemlauwnatuurkunde</a:t>
            </a:r>
            <a:endParaRPr lang="nl-NL" dirty="0"/>
          </a:p>
          <a:p>
            <a:pPr algn="l"/>
            <a:endParaRPr lang="nl-NL" dirty="0"/>
          </a:p>
          <a:p>
            <a:pPr algn="l"/>
            <a:endParaRPr lang="nl-NL" dirty="0"/>
          </a:p>
          <a:p>
            <a:pPr algn="l"/>
            <a:endParaRPr lang="nl-NL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499" y="3429000"/>
            <a:ext cx="2148746" cy="274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1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Vodaphone</a:t>
            </a:r>
            <a:r>
              <a:rPr lang="nl-NL" dirty="0" smtClean="0"/>
              <a:t> </a:t>
            </a:r>
            <a:r>
              <a:rPr lang="nl-NL" dirty="0" err="1" smtClean="0"/>
              <a:t>firestarters</a:t>
            </a:r>
            <a:r>
              <a:rPr lang="nl-NL" dirty="0" smtClean="0"/>
              <a:t>:</a:t>
            </a:r>
            <a:br>
              <a:rPr lang="nl-NL" dirty="0" smtClean="0"/>
            </a:br>
            <a:r>
              <a:rPr lang="nl-NL" dirty="0" err="1" smtClean="0"/>
              <a:t>Ahead</a:t>
            </a:r>
            <a:r>
              <a:rPr lang="nl-NL" dirty="0" smtClean="0"/>
              <a:t> of the game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779463" y="6037730"/>
            <a:ext cx="7840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https://www.youtube.com/watch?v=y55vxYaJB9U&amp;feature=</a:t>
            </a:r>
            <a:r>
              <a:rPr lang="nl-NL" dirty="0" smtClean="0">
                <a:hlinkClick r:id="rId2"/>
              </a:rPr>
              <a:t>youtu.be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/>
          <a:srcRect l="83" r="8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67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Vodaphone</a:t>
            </a:r>
            <a:r>
              <a:rPr lang="nl-NL" dirty="0"/>
              <a:t> </a:t>
            </a:r>
            <a:r>
              <a:rPr lang="nl-NL" dirty="0" err="1"/>
              <a:t>firestarters</a:t>
            </a:r>
            <a:r>
              <a:rPr lang="nl-NL" dirty="0"/>
              <a:t>:</a:t>
            </a:r>
            <a:br>
              <a:rPr lang="nl-NL" dirty="0"/>
            </a:br>
            <a:r>
              <a:rPr lang="nl-NL" dirty="0" err="1"/>
              <a:t>Ahead</a:t>
            </a:r>
            <a:r>
              <a:rPr lang="nl-NL" dirty="0"/>
              <a:t> of the game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Blaze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 t="671" b="671"/>
          <a:stretch>
            <a:fillRect/>
          </a:stretch>
        </p:blipFill>
        <p:spPr>
          <a:xfrm>
            <a:off x="779463" y="1828800"/>
            <a:ext cx="7583487" cy="420893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779463" y="6037730"/>
            <a:ext cx="7840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5"/>
              </a:rPr>
              <a:t>https://www.youtube.com/watch?v=y55vxYaJB9U&amp;feature=</a:t>
            </a:r>
            <a:r>
              <a:rPr lang="nl-NL" dirty="0" smtClean="0">
                <a:hlinkClick r:id="rId5"/>
              </a:rPr>
              <a:t>youtu.be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646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Onderwijs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73" y="1544139"/>
            <a:ext cx="8364537" cy="4641400"/>
          </a:xfrm>
          <a:prstGeom prst="rect">
            <a:avLst/>
          </a:prstGeom>
        </p:spPr>
      </p:pic>
      <p:pic>
        <p:nvPicPr>
          <p:cNvPr id="9" name="Tijdelijke aanduiding voor inhoud 5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964" r="964"/>
          <a:stretch>
            <a:fillRect/>
          </a:stretch>
        </p:blipFill>
        <p:spPr>
          <a:xfrm>
            <a:off x="420873" y="1544139"/>
            <a:ext cx="8364537" cy="466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72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Duolingo</a:t>
            </a:r>
            <a:endParaRPr lang="nl-NL" dirty="0"/>
          </a:p>
        </p:txBody>
      </p:sp>
      <p:pic>
        <p:nvPicPr>
          <p:cNvPr id="3" name="Duolingo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0263" y="1828800"/>
            <a:ext cx="7481887" cy="4208463"/>
          </a:xfrm>
        </p:spPr>
      </p:pic>
      <p:sp>
        <p:nvSpPr>
          <p:cNvPr id="4" name="Rechthoek 3"/>
          <p:cNvSpPr/>
          <p:nvPr/>
        </p:nvSpPr>
        <p:spPr>
          <a:xfrm>
            <a:off x="793938" y="6037263"/>
            <a:ext cx="7840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hlinkClick r:id="rId5"/>
              </a:rPr>
              <a:t>www.duolingo.com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7339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Gamedesign en Onderwijs?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Dat klinkt mooi, </a:t>
            </a:r>
            <a:r>
              <a:rPr lang="nl-NL" dirty="0" err="1" smtClean="0"/>
              <a:t>maarre</a:t>
            </a:r>
            <a:r>
              <a:rPr lang="mr-IN" dirty="0" smtClean="0"/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739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9463" y="522111"/>
            <a:ext cx="7583487" cy="1044388"/>
          </a:xfrm>
        </p:spPr>
        <p:txBody>
          <a:bodyPr/>
          <a:lstStyle/>
          <a:p>
            <a:r>
              <a:rPr lang="nl-NL" dirty="0" smtClean="0"/>
              <a:t>Leren is toch </a:t>
            </a:r>
            <a:r>
              <a:rPr lang="nl-NL" dirty="0" err="1" smtClean="0"/>
              <a:t>serious</a:t>
            </a:r>
            <a:r>
              <a:rPr lang="nl-NL" dirty="0" smtClean="0"/>
              <a:t> business, </a:t>
            </a:r>
            <a:br>
              <a:rPr lang="nl-NL" dirty="0" smtClean="0"/>
            </a:br>
            <a:r>
              <a:rPr lang="nl-NL" dirty="0" smtClean="0"/>
              <a:t>geen spel?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rcRect t="13003" b="130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99953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9463" y="522111"/>
            <a:ext cx="7583487" cy="1044388"/>
          </a:xfrm>
        </p:spPr>
        <p:txBody>
          <a:bodyPr/>
          <a:lstStyle/>
          <a:p>
            <a:r>
              <a:rPr lang="nl-NL" dirty="0" smtClean="0"/>
              <a:t>Leren is toch </a:t>
            </a:r>
            <a:r>
              <a:rPr lang="nl-NL" dirty="0" err="1" smtClean="0"/>
              <a:t>serious</a:t>
            </a:r>
            <a:r>
              <a:rPr lang="nl-NL" dirty="0" smtClean="0"/>
              <a:t> business, </a:t>
            </a:r>
            <a:br>
              <a:rPr lang="nl-NL" dirty="0" smtClean="0"/>
            </a:br>
            <a:r>
              <a:rPr lang="nl-NL" dirty="0" smtClean="0"/>
              <a:t>geen spel?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rcRect t="-9860" b="-98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2780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8557" y="381000"/>
            <a:ext cx="8184444" cy="1044388"/>
          </a:xfrm>
        </p:spPr>
        <p:txBody>
          <a:bodyPr/>
          <a:lstStyle/>
          <a:p>
            <a:r>
              <a:rPr lang="nl-NL" dirty="0" err="1" smtClean="0"/>
              <a:t>Overjustification</a:t>
            </a:r>
            <a:r>
              <a:rPr lang="nl-NL" dirty="0" smtClean="0"/>
              <a:t> effect:</a:t>
            </a:r>
            <a:br>
              <a:rPr lang="nl-NL" dirty="0" smtClean="0"/>
            </a:br>
            <a:r>
              <a:rPr lang="nl-NL" dirty="0" smtClean="0"/>
              <a:t>Het gevaar van extrinsiek motiveren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57" y="1425388"/>
            <a:ext cx="4921427" cy="4961116"/>
          </a:xfr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b="18266"/>
          <a:stretch/>
        </p:blipFill>
        <p:spPr>
          <a:xfrm>
            <a:off x="473532" y="1425388"/>
            <a:ext cx="5026452" cy="496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01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Octalysis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Een voorbeeld van wat games ons kunnen leren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6401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Yu</a:t>
            </a:r>
            <a:r>
              <a:rPr lang="nl-NL" dirty="0" smtClean="0"/>
              <a:t>-Kai </a:t>
            </a:r>
            <a:r>
              <a:rPr lang="nl-NL" dirty="0" err="1" smtClean="0"/>
              <a:t>Chou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436" r="-17453"/>
          <a:stretch/>
        </p:blipFill>
        <p:spPr>
          <a:xfrm>
            <a:off x="609600" y="1455032"/>
            <a:ext cx="6348413" cy="3881437"/>
          </a:xfrm>
        </p:spPr>
      </p:pic>
      <p:sp>
        <p:nvSpPr>
          <p:cNvPr id="5" name="Tekstvak 4"/>
          <p:cNvSpPr txBox="1"/>
          <p:nvPr/>
        </p:nvSpPr>
        <p:spPr>
          <a:xfrm>
            <a:off x="409222" y="5572667"/>
            <a:ext cx="654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FFFF"/>
                </a:solidFill>
              </a:rPr>
              <a:t>http</a:t>
            </a:r>
            <a:r>
              <a:rPr lang="nl-NL" dirty="0">
                <a:solidFill>
                  <a:srgbClr val="FFFFFF"/>
                </a:solidFill>
              </a:rPr>
              <a:t>://</a:t>
            </a:r>
            <a:r>
              <a:rPr lang="nl-NL" dirty="0" err="1">
                <a:solidFill>
                  <a:srgbClr val="FFFFFF"/>
                </a:solidFill>
              </a:rPr>
              <a:t>yukaichou.com</a:t>
            </a:r>
            <a:r>
              <a:rPr lang="nl-NL" dirty="0">
                <a:solidFill>
                  <a:srgbClr val="FFFFFF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652937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Overzicht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The game is ON</a:t>
            </a:r>
          </a:p>
          <a:p>
            <a:r>
              <a:rPr lang="nl-NL" dirty="0" smtClean="0"/>
              <a:t>Wat is gamification?</a:t>
            </a:r>
          </a:p>
          <a:p>
            <a:r>
              <a:rPr lang="nl-NL" dirty="0" err="1" smtClean="0"/>
              <a:t>Octalysis</a:t>
            </a:r>
            <a:r>
              <a:rPr lang="nl-NL" dirty="0" smtClean="0"/>
              <a:t> (Level 1)</a:t>
            </a:r>
          </a:p>
          <a:p>
            <a:r>
              <a:rPr lang="nl-NL" dirty="0" smtClean="0"/>
              <a:t>Game maken!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125" y="1828799"/>
            <a:ext cx="3298097" cy="420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76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Octalysis</a:t>
            </a:r>
            <a:r>
              <a:rPr lang="nl-NL" dirty="0"/>
              <a:t>: Raamwerk voor motiverend ontwerp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338" r="-11338"/>
          <a:stretch>
            <a:fillRect/>
          </a:stretch>
        </p:blipFill>
        <p:spPr>
          <a:xfrm>
            <a:off x="233080" y="1930401"/>
            <a:ext cx="7327042" cy="4479500"/>
          </a:xfrm>
        </p:spPr>
      </p:pic>
      <p:sp>
        <p:nvSpPr>
          <p:cNvPr id="7" name="Rechthoek 6"/>
          <p:cNvSpPr/>
          <p:nvPr/>
        </p:nvSpPr>
        <p:spPr>
          <a:xfrm>
            <a:off x="5768599" y="2930024"/>
            <a:ext cx="1032650" cy="973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1009580" y="2930024"/>
            <a:ext cx="1032650" cy="973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3899145" y="1907540"/>
            <a:ext cx="439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1979712" y="2276872"/>
            <a:ext cx="439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5364088" y="2204864"/>
            <a:ext cx="439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1241896" y="4008007"/>
            <a:ext cx="439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4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120279" y="4008007"/>
            <a:ext cx="439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979712" y="5788534"/>
            <a:ext cx="439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6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5436096" y="5733256"/>
            <a:ext cx="439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3899145" y="6040569"/>
            <a:ext cx="439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18" name="Ovaal 17"/>
          <p:cNvSpPr/>
          <p:nvPr/>
        </p:nvSpPr>
        <p:spPr>
          <a:xfrm rot="5400000">
            <a:off x="2962265" y="-53953"/>
            <a:ext cx="1854629" cy="5823335"/>
          </a:xfrm>
          <a:prstGeom prst="ellipse">
            <a:avLst/>
          </a:prstGeom>
          <a:noFill/>
          <a:ln w="57150" cmpd="sng"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/>
          <p:nvPr/>
        </p:nvSpPr>
        <p:spPr>
          <a:xfrm rot="5400000">
            <a:off x="2960676" y="2569331"/>
            <a:ext cx="1857809" cy="5823332"/>
          </a:xfrm>
          <a:prstGeom prst="ellipse">
            <a:avLst/>
          </a:prstGeom>
          <a:noFill/>
          <a:ln w="57150" cmpd="sng"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/>
          <p:nvPr/>
        </p:nvSpPr>
        <p:spPr>
          <a:xfrm rot="5400000">
            <a:off x="3506051" y="1256894"/>
            <a:ext cx="767062" cy="5823331"/>
          </a:xfrm>
          <a:prstGeom prst="ellipse">
            <a:avLst/>
          </a:prstGeom>
          <a:noFill/>
          <a:ln w="57150" cmpd="sng"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1" name="Tijdelijke aanduiding voor inhoud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069" b="-34069"/>
          <a:stretch>
            <a:fillRect/>
          </a:stretch>
        </p:blipFill>
        <p:spPr>
          <a:xfrm>
            <a:off x="6958427" y="4552092"/>
            <a:ext cx="1571508" cy="1974886"/>
          </a:xfrm>
          <a:prstGeom prst="rect">
            <a:avLst/>
          </a:prstGeom>
        </p:spPr>
      </p:pic>
      <p:pic>
        <p:nvPicPr>
          <p:cNvPr id="22" name="Tijdelijke aanduiding voor inhoud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045" b="-41045"/>
          <a:stretch>
            <a:fillRect/>
          </a:stretch>
        </p:blipFill>
        <p:spPr>
          <a:xfrm>
            <a:off x="6968234" y="1835535"/>
            <a:ext cx="1561701" cy="196215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6"/>
          <a:srcRect t="29529"/>
          <a:stretch/>
        </p:blipFill>
        <p:spPr>
          <a:xfrm>
            <a:off x="6958427" y="3470745"/>
            <a:ext cx="1571508" cy="138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79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9463" y="0"/>
            <a:ext cx="7583487" cy="1044388"/>
          </a:xfrm>
        </p:spPr>
        <p:txBody>
          <a:bodyPr/>
          <a:lstStyle/>
          <a:p>
            <a:r>
              <a:rPr lang="nl-NL" dirty="0" smtClean="0"/>
              <a:t>Level 1 </a:t>
            </a:r>
            <a:r>
              <a:rPr lang="nl-NL" dirty="0" err="1" smtClean="0"/>
              <a:t>Octalysis</a:t>
            </a:r>
            <a:endParaRPr lang="nl-NL" dirty="0"/>
          </a:p>
        </p:txBody>
      </p:sp>
      <p:pic>
        <p:nvPicPr>
          <p:cNvPr id="7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33" b="-1933"/>
          <a:stretch>
            <a:fillRect/>
          </a:stretch>
        </p:blipFill>
        <p:spPr>
          <a:xfrm>
            <a:off x="530920" y="1044388"/>
            <a:ext cx="7629212" cy="466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08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/>
        </p:nvSpPr>
        <p:spPr>
          <a:xfrm>
            <a:off x="4682276" y="635415"/>
            <a:ext cx="4265994" cy="3742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289412" y="635415"/>
            <a:ext cx="4265994" cy="3742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401" y="843390"/>
            <a:ext cx="3001555" cy="295421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89412" y="4377682"/>
            <a:ext cx="3914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Uitleg met voorbeeld</a:t>
            </a:r>
          </a:p>
          <a:p>
            <a:pPr marL="285750" indent="-285750">
              <a:buFont typeface="Arial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Leerlingen maken de opdracht individueel</a:t>
            </a:r>
          </a:p>
          <a:p>
            <a:pPr marL="285750" indent="-285750">
              <a:buFont typeface="Arial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Klassenleergesprek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682276" y="4339081"/>
            <a:ext cx="39140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Uitleg met voorbeeld</a:t>
            </a:r>
          </a:p>
          <a:p>
            <a:pPr marL="285750" indent="-285750">
              <a:buFont typeface="Arial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Leerlingen maken de opdracht individueel</a:t>
            </a:r>
          </a:p>
          <a:p>
            <a:pPr marL="285750" indent="-285750">
              <a:buFont typeface="Arial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Moeten het in viertallen eens worden over het antwoord (en ieder groepslid moet het uit kunnen leggen)</a:t>
            </a:r>
          </a:p>
          <a:p>
            <a:pPr marL="285750" indent="-285750">
              <a:buFont typeface="Arial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Klassenleergesprek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276" y="635415"/>
            <a:ext cx="4265994" cy="3742267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141145" y="6416572"/>
            <a:ext cx="56478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 smtClean="0">
                <a:solidFill>
                  <a:srgbClr val="FFFFFF"/>
                </a:solidFill>
              </a:rPr>
              <a:t>http://</a:t>
            </a:r>
            <a:r>
              <a:rPr lang="nl-NL" sz="1200" dirty="0" err="1" smtClean="0">
                <a:solidFill>
                  <a:srgbClr val="FFFFFF"/>
                </a:solidFill>
              </a:rPr>
              <a:t>www.yukaichou.com</a:t>
            </a:r>
            <a:r>
              <a:rPr lang="nl-NL" sz="1200" dirty="0" smtClean="0">
                <a:solidFill>
                  <a:srgbClr val="FFFFFF"/>
                </a:solidFill>
              </a:rPr>
              <a:t>/</a:t>
            </a:r>
            <a:r>
              <a:rPr lang="nl-NL" sz="1200" dirty="0" err="1" smtClean="0">
                <a:solidFill>
                  <a:srgbClr val="FFFFFF"/>
                </a:solidFill>
              </a:rPr>
              <a:t>octalysis</a:t>
            </a:r>
            <a:r>
              <a:rPr lang="nl-NL" sz="1200" dirty="0" smtClean="0">
                <a:solidFill>
                  <a:srgbClr val="FFFFFF"/>
                </a:solidFill>
              </a:rPr>
              <a:t>-tool/</a:t>
            </a:r>
            <a:endParaRPr lang="nl-NL" sz="1200" dirty="0">
              <a:solidFill>
                <a:srgbClr val="FFFFFF"/>
              </a:solidFill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4"/>
          <a:srcRect l="75595" t="80427" r="3572" b="5104"/>
          <a:stretch/>
        </p:blipFill>
        <p:spPr>
          <a:xfrm>
            <a:off x="8059545" y="3836203"/>
            <a:ext cx="888726" cy="54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11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rcRect l="-26954" r="-26954"/>
          <a:stretch>
            <a:fillRect/>
          </a:stretch>
        </p:blipFill>
        <p:spPr/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349" y="1425388"/>
            <a:ext cx="5368499" cy="491072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Adventure Game</a:t>
            </a:r>
            <a:endParaRPr lang="nl-NL" dirty="0"/>
          </a:p>
        </p:txBody>
      </p:sp>
      <p:pic>
        <p:nvPicPr>
          <p:cNvPr id="5" name="Tijdelijke aanduiding voor inhoud 3"/>
          <p:cNvPicPr>
            <a:picLocks noChangeAspect="1"/>
          </p:cNvPicPr>
          <p:nvPr/>
        </p:nvPicPr>
        <p:blipFill rotWithShape="1">
          <a:blip r:embed="rId2"/>
          <a:srcRect l="1521" t="83676" r="81815" b="3621"/>
          <a:stretch/>
        </p:blipFill>
        <p:spPr>
          <a:xfrm>
            <a:off x="6209323" y="5503076"/>
            <a:ext cx="821069" cy="53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42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Literatuur</a:t>
            </a:r>
            <a:endParaRPr lang="nl-NL" dirty="0"/>
          </a:p>
        </p:txBody>
      </p:sp>
      <p:pic>
        <p:nvPicPr>
          <p:cNvPr id="5" name="Picture 4" descr="http://www.bottomlineperformance.com/wordpress/wp-content/uploads/2013/12/fieldbook-cov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805" y="1828800"/>
            <a:ext cx="3226928" cy="420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298" y="1822254"/>
            <a:ext cx="2897879" cy="421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84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maak je een eenvoudige adventure?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Zoek (oefen)opgaven bij je leerdoelen</a:t>
            </a:r>
          </a:p>
          <a:p>
            <a:r>
              <a:rPr lang="nl-NL" dirty="0" smtClean="0"/>
              <a:t>Zet op RTTI volgorde, gevolgd door verdieping en/of verrijking</a:t>
            </a:r>
          </a:p>
          <a:p>
            <a:r>
              <a:rPr lang="nl-NL" dirty="0" smtClean="0"/>
              <a:t>Maak er levels van</a:t>
            </a:r>
          </a:p>
          <a:p>
            <a:r>
              <a:rPr lang="nl-NL" dirty="0" smtClean="0"/>
              <a:t>Maak een nakijkblad en een scorebord</a:t>
            </a:r>
          </a:p>
          <a:p>
            <a:r>
              <a:rPr lang="nl-NL" dirty="0" smtClean="0"/>
              <a:t>Zet de regels in een dia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869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Resources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200" dirty="0" err="1" smtClean="0"/>
              <a:t>Articles</a:t>
            </a:r>
            <a:r>
              <a:rPr lang="nl-NL" sz="1200" dirty="0" smtClean="0"/>
              <a:t>:</a:t>
            </a:r>
          </a:p>
          <a:p>
            <a:r>
              <a:rPr lang="nl-NL" sz="1200" dirty="0" smtClean="0"/>
              <a:t>Deterding</a:t>
            </a:r>
            <a:r>
              <a:rPr lang="nl-NL" sz="1200" dirty="0"/>
              <a:t>, S., Dixon, D., </a:t>
            </a:r>
            <a:r>
              <a:rPr lang="nl-NL" sz="1200" dirty="0" err="1"/>
              <a:t>Khaled</a:t>
            </a:r>
            <a:r>
              <a:rPr lang="nl-NL" sz="1200" dirty="0"/>
              <a:t>, R., &amp; </a:t>
            </a:r>
            <a:r>
              <a:rPr lang="nl-NL" sz="1200" dirty="0" err="1"/>
              <a:t>Nacke</a:t>
            </a:r>
            <a:r>
              <a:rPr lang="nl-NL" sz="1200" dirty="0"/>
              <a:t>, L. (2011, September). </a:t>
            </a:r>
            <a:r>
              <a:rPr lang="nl-NL" sz="1200" dirty="0" err="1"/>
              <a:t>From</a:t>
            </a:r>
            <a:r>
              <a:rPr lang="nl-NL" sz="1200" dirty="0"/>
              <a:t> game design </a:t>
            </a:r>
            <a:r>
              <a:rPr lang="nl-NL" sz="1200" dirty="0" err="1"/>
              <a:t>elements</a:t>
            </a:r>
            <a:r>
              <a:rPr lang="nl-NL" sz="1200" dirty="0"/>
              <a:t> </a:t>
            </a:r>
            <a:r>
              <a:rPr lang="nl-NL" sz="1200" dirty="0" err="1"/>
              <a:t>to</a:t>
            </a:r>
            <a:r>
              <a:rPr lang="nl-NL" sz="1200" dirty="0"/>
              <a:t> </a:t>
            </a:r>
            <a:r>
              <a:rPr lang="nl-NL" sz="1200" dirty="0" err="1"/>
              <a:t>gamefulness</a:t>
            </a:r>
            <a:r>
              <a:rPr lang="nl-NL" sz="1200" dirty="0"/>
              <a:t>: </a:t>
            </a:r>
            <a:r>
              <a:rPr lang="nl-NL" sz="1200" dirty="0" err="1"/>
              <a:t>defining</a:t>
            </a:r>
            <a:r>
              <a:rPr lang="nl-NL" sz="1200" dirty="0"/>
              <a:t> gamification. In </a:t>
            </a:r>
            <a:r>
              <a:rPr lang="nl-NL" sz="1200" i="1" dirty="0" err="1"/>
              <a:t>Proceedings</a:t>
            </a:r>
            <a:r>
              <a:rPr lang="nl-NL" sz="1200" i="1" dirty="0"/>
              <a:t> of the 15th International </a:t>
            </a:r>
            <a:r>
              <a:rPr lang="nl-NL" sz="1200" i="1" dirty="0" err="1"/>
              <a:t>Academic</a:t>
            </a:r>
            <a:r>
              <a:rPr lang="nl-NL" sz="1200" i="1" dirty="0"/>
              <a:t> </a:t>
            </a:r>
            <a:r>
              <a:rPr lang="nl-NL" sz="1200" i="1" dirty="0" err="1"/>
              <a:t>MindTrek</a:t>
            </a:r>
            <a:r>
              <a:rPr lang="nl-NL" sz="1200" i="1" dirty="0"/>
              <a:t> Conference: </a:t>
            </a:r>
            <a:r>
              <a:rPr lang="nl-NL" sz="1200" i="1" dirty="0" err="1"/>
              <a:t>Envisioning</a:t>
            </a:r>
            <a:r>
              <a:rPr lang="nl-NL" sz="1200" i="1" dirty="0"/>
              <a:t> </a:t>
            </a:r>
            <a:r>
              <a:rPr lang="nl-NL" sz="1200" i="1" dirty="0" err="1"/>
              <a:t>Future</a:t>
            </a:r>
            <a:r>
              <a:rPr lang="nl-NL" sz="1200" i="1" dirty="0"/>
              <a:t> Media Environments</a:t>
            </a:r>
            <a:r>
              <a:rPr lang="nl-NL" sz="1200" dirty="0"/>
              <a:t> (pp. 9-15). ACM</a:t>
            </a:r>
            <a:r>
              <a:rPr lang="nl-NL" sz="1200" dirty="0" smtClean="0"/>
              <a:t>.</a:t>
            </a:r>
          </a:p>
          <a:p>
            <a:r>
              <a:rPr lang="nl-NL" sz="1200" dirty="0" smtClean="0"/>
              <a:t>De Sousa </a:t>
            </a:r>
            <a:r>
              <a:rPr lang="nl-NL" sz="1200" dirty="0" err="1" smtClean="0"/>
              <a:t>Borges</a:t>
            </a:r>
            <a:r>
              <a:rPr lang="nl-NL" sz="1200" dirty="0" smtClean="0"/>
              <a:t>, S. </a:t>
            </a:r>
            <a:r>
              <a:rPr lang="nl-NL" sz="1200" dirty="0" err="1" smtClean="0"/>
              <a:t>Macedo</a:t>
            </a:r>
            <a:r>
              <a:rPr lang="nl-NL" sz="1200" dirty="0" smtClean="0"/>
              <a:t> Reis, H., </a:t>
            </a:r>
            <a:r>
              <a:rPr lang="nl-NL" sz="1200" dirty="0" err="1" smtClean="0"/>
              <a:t>Durelli</a:t>
            </a:r>
            <a:r>
              <a:rPr lang="nl-NL" sz="1200" dirty="0" smtClean="0"/>
              <a:t>, V.H.S., </a:t>
            </a:r>
            <a:r>
              <a:rPr lang="nl-NL" sz="1200" dirty="0" err="1" smtClean="0"/>
              <a:t>Isotani</a:t>
            </a:r>
            <a:r>
              <a:rPr lang="nl-NL" sz="1200" dirty="0" smtClean="0"/>
              <a:t>, S. (2014). A </a:t>
            </a:r>
            <a:r>
              <a:rPr lang="nl-NL" sz="1200" dirty="0" err="1" smtClean="0"/>
              <a:t>systematic</a:t>
            </a:r>
            <a:r>
              <a:rPr lang="nl-NL" sz="1200" dirty="0" smtClean="0"/>
              <a:t> </a:t>
            </a:r>
            <a:r>
              <a:rPr lang="nl-NL" sz="1200" dirty="0" err="1" smtClean="0"/>
              <a:t>mapping</a:t>
            </a:r>
            <a:r>
              <a:rPr lang="nl-NL" sz="1200" dirty="0" smtClean="0"/>
              <a:t> on gamification </a:t>
            </a:r>
            <a:r>
              <a:rPr lang="nl-NL" sz="1200" dirty="0" err="1" smtClean="0"/>
              <a:t>applied</a:t>
            </a:r>
            <a:r>
              <a:rPr lang="nl-NL" sz="1200" dirty="0" smtClean="0"/>
              <a:t> </a:t>
            </a:r>
            <a:r>
              <a:rPr lang="nl-NL" sz="1200" dirty="0" err="1" smtClean="0"/>
              <a:t>to</a:t>
            </a:r>
            <a:r>
              <a:rPr lang="nl-NL" sz="1200" dirty="0" smtClean="0"/>
              <a:t> </a:t>
            </a:r>
            <a:r>
              <a:rPr lang="nl-NL" sz="1200" dirty="0" err="1" smtClean="0"/>
              <a:t>education</a:t>
            </a:r>
            <a:r>
              <a:rPr lang="nl-NL" sz="1200" dirty="0" smtClean="0"/>
              <a:t>. In </a:t>
            </a:r>
            <a:r>
              <a:rPr lang="nl-NL" sz="1200" i="1" dirty="0"/>
              <a:t>SAC '14 </a:t>
            </a:r>
            <a:r>
              <a:rPr lang="nl-NL" sz="1200" i="1" dirty="0" err="1"/>
              <a:t>Proceedings</a:t>
            </a:r>
            <a:r>
              <a:rPr lang="nl-NL" sz="1200" i="1" dirty="0"/>
              <a:t> of the 29th </a:t>
            </a:r>
            <a:r>
              <a:rPr lang="nl-NL" sz="1200" i="1" dirty="0" err="1"/>
              <a:t>Annual</a:t>
            </a:r>
            <a:r>
              <a:rPr lang="nl-NL" sz="1200" i="1" dirty="0"/>
              <a:t> ACM Symposium on </a:t>
            </a:r>
            <a:r>
              <a:rPr lang="nl-NL" sz="1200" i="1" dirty="0" err="1"/>
              <a:t>Applied</a:t>
            </a:r>
            <a:r>
              <a:rPr lang="nl-NL" sz="1200" i="1" dirty="0"/>
              <a:t> </a:t>
            </a:r>
            <a:r>
              <a:rPr lang="nl-NL" sz="1200" i="1" dirty="0" smtClean="0"/>
              <a:t>Computing (pp. </a:t>
            </a:r>
            <a:r>
              <a:rPr lang="nl-NL" sz="1200" i="1" dirty="0"/>
              <a:t>216-</a:t>
            </a:r>
            <a:r>
              <a:rPr lang="nl-NL" sz="1200" i="1" dirty="0" smtClean="0"/>
              <a:t>222). </a:t>
            </a:r>
            <a:r>
              <a:rPr lang="nl-NL" sz="1200" dirty="0" smtClean="0"/>
              <a:t>ACM</a:t>
            </a:r>
            <a:endParaRPr lang="nl-NL" sz="1200" i="1" dirty="0"/>
          </a:p>
          <a:p>
            <a:r>
              <a:rPr lang="nl-NL" sz="1200" dirty="0" err="1"/>
              <a:t>Caponetto</a:t>
            </a:r>
            <a:r>
              <a:rPr lang="nl-NL" sz="1200" dirty="0"/>
              <a:t>, </a:t>
            </a:r>
            <a:r>
              <a:rPr lang="nl-NL" sz="1200" dirty="0" err="1"/>
              <a:t>Ilaria</a:t>
            </a:r>
            <a:r>
              <a:rPr lang="nl-NL" sz="1200" dirty="0"/>
              <a:t>, Jeffrey </a:t>
            </a:r>
            <a:r>
              <a:rPr lang="nl-NL" sz="1200" dirty="0" err="1"/>
              <a:t>Earp</a:t>
            </a:r>
            <a:r>
              <a:rPr lang="nl-NL" sz="1200" dirty="0"/>
              <a:t>, </a:t>
            </a:r>
            <a:r>
              <a:rPr lang="nl-NL" sz="1200" dirty="0" err="1"/>
              <a:t>and</a:t>
            </a:r>
            <a:r>
              <a:rPr lang="nl-NL" sz="1200" dirty="0"/>
              <a:t> </a:t>
            </a:r>
            <a:r>
              <a:rPr lang="nl-NL" sz="1200" dirty="0" err="1"/>
              <a:t>Michela</a:t>
            </a:r>
            <a:r>
              <a:rPr lang="nl-NL" sz="1200" dirty="0"/>
              <a:t> </a:t>
            </a:r>
            <a:r>
              <a:rPr lang="nl-NL" sz="1200" dirty="0" err="1"/>
              <a:t>Ott</a:t>
            </a:r>
            <a:r>
              <a:rPr lang="nl-NL" sz="1200" dirty="0"/>
              <a:t>. "Gamification </a:t>
            </a:r>
            <a:r>
              <a:rPr lang="nl-NL" sz="1200" dirty="0" err="1"/>
              <a:t>and</a:t>
            </a:r>
            <a:r>
              <a:rPr lang="nl-NL" sz="1200" dirty="0"/>
              <a:t> </a:t>
            </a:r>
            <a:r>
              <a:rPr lang="nl-NL" sz="1200" dirty="0" err="1"/>
              <a:t>Education</a:t>
            </a:r>
            <a:r>
              <a:rPr lang="nl-NL" sz="1200" dirty="0"/>
              <a:t>: A </a:t>
            </a:r>
            <a:r>
              <a:rPr lang="nl-NL" sz="1200" dirty="0" err="1"/>
              <a:t>Literature</a:t>
            </a:r>
            <a:r>
              <a:rPr lang="nl-NL" sz="1200" dirty="0"/>
              <a:t> Review." </a:t>
            </a:r>
            <a:r>
              <a:rPr lang="nl-NL" sz="1200" i="1" dirty="0"/>
              <a:t>ECGBL2014-8th European Conference on Games </a:t>
            </a:r>
            <a:r>
              <a:rPr lang="nl-NL" sz="1200" i="1" dirty="0" err="1"/>
              <a:t>Based</a:t>
            </a:r>
            <a:r>
              <a:rPr lang="nl-NL" sz="1200" i="1" dirty="0"/>
              <a:t> Learning: ECGBL2014</a:t>
            </a:r>
            <a:r>
              <a:rPr lang="nl-NL" sz="1200" dirty="0"/>
              <a:t>. </a:t>
            </a:r>
            <a:r>
              <a:rPr lang="nl-NL" sz="1200" dirty="0" err="1"/>
              <a:t>Academic</a:t>
            </a:r>
            <a:r>
              <a:rPr lang="nl-NL" sz="1200" dirty="0"/>
              <a:t> Conferences </a:t>
            </a:r>
            <a:r>
              <a:rPr lang="nl-NL" sz="1200" dirty="0" err="1"/>
              <a:t>and</a:t>
            </a:r>
            <a:r>
              <a:rPr lang="nl-NL" sz="1200" dirty="0"/>
              <a:t> Publishing International, 2014</a:t>
            </a:r>
            <a:r>
              <a:rPr lang="nl-NL" sz="1200" dirty="0" smtClean="0"/>
              <a:t>.</a:t>
            </a:r>
          </a:p>
          <a:p>
            <a:r>
              <a:rPr lang="nl-NL" sz="1200" dirty="0" err="1"/>
              <a:t>Stott</a:t>
            </a:r>
            <a:r>
              <a:rPr lang="nl-NL" sz="1200" dirty="0"/>
              <a:t>, A., &amp; </a:t>
            </a:r>
            <a:r>
              <a:rPr lang="nl-NL" sz="1200" dirty="0" err="1"/>
              <a:t>Neustaedter</a:t>
            </a:r>
            <a:r>
              <a:rPr lang="nl-NL" sz="1200" dirty="0"/>
              <a:t>, C. (2013). Analysis of gamification in </a:t>
            </a:r>
            <a:r>
              <a:rPr lang="nl-NL" sz="1200" dirty="0" err="1"/>
              <a:t>education.</a:t>
            </a:r>
            <a:r>
              <a:rPr lang="nl-NL" sz="1200" i="1" dirty="0" err="1"/>
              <a:t>Surrey</a:t>
            </a:r>
            <a:r>
              <a:rPr lang="nl-NL" sz="1200" i="1" dirty="0"/>
              <a:t>, BC, Canada</a:t>
            </a:r>
            <a:r>
              <a:rPr lang="nl-NL" sz="1200" dirty="0" smtClean="0"/>
              <a:t>.</a:t>
            </a:r>
          </a:p>
          <a:p>
            <a:pPr marL="0" indent="0">
              <a:buNone/>
            </a:pPr>
            <a:endParaRPr lang="nl-NL" sz="1200" dirty="0"/>
          </a:p>
          <a:p>
            <a:pPr marL="0" indent="0">
              <a:buNone/>
            </a:pPr>
            <a:endParaRPr lang="nl-NL" sz="1200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6888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Resources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200" dirty="0"/>
              <a:t>Books:</a:t>
            </a:r>
          </a:p>
          <a:p>
            <a:r>
              <a:rPr lang="nl-NL" sz="1200" dirty="0" err="1"/>
              <a:t>Kapp</a:t>
            </a:r>
            <a:r>
              <a:rPr lang="nl-NL" sz="1200" dirty="0"/>
              <a:t>, K. M. (2012). </a:t>
            </a:r>
            <a:r>
              <a:rPr lang="nl-NL" sz="1200" i="1" dirty="0"/>
              <a:t>The gamification of </a:t>
            </a:r>
            <a:r>
              <a:rPr lang="nl-NL" sz="1200" i="1" dirty="0" err="1"/>
              <a:t>learning</a:t>
            </a:r>
            <a:r>
              <a:rPr lang="nl-NL" sz="1200" i="1" dirty="0"/>
              <a:t> </a:t>
            </a:r>
            <a:r>
              <a:rPr lang="nl-NL" sz="1200" i="1" dirty="0" err="1"/>
              <a:t>and</a:t>
            </a:r>
            <a:r>
              <a:rPr lang="nl-NL" sz="1200" i="1" dirty="0"/>
              <a:t> </a:t>
            </a:r>
            <a:r>
              <a:rPr lang="nl-NL" sz="1200" i="1" dirty="0" err="1"/>
              <a:t>instruction</a:t>
            </a:r>
            <a:r>
              <a:rPr lang="nl-NL" sz="1200" i="1" dirty="0"/>
              <a:t>: game-</a:t>
            </a:r>
            <a:r>
              <a:rPr lang="nl-NL" sz="1200" i="1" dirty="0" err="1"/>
              <a:t>based</a:t>
            </a:r>
            <a:r>
              <a:rPr lang="nl-NL" sz="1200" i="1" dirty="0"/>
              <a:t> </a:t>
            </a:r>
            <a:r>
              <a:rPr lang="nl-NL" sz="1200" i="1" dirty="0" err="1"/>
              <a:t>methods</a:t>
            </a:r>
            <a:r>
              <a:rPr lang="nl-NL" sz="1200" i="1" dirty="0"/>
              <a:t> </a:t>
            </a:r>
            <a:r>
              <a:rPr lang="nl-NL" sz="1200" i="1" dirty="0" err="1"/>
              <a:t>and</a:t>
            </a:r>
            <a:r>
              <a:rPr lang="nl-NL" sz="1200" i="1" dirty="0"/>
              <a:t> </a:t>
            </a:r>
            <a:r>
              <a:rPr lang="nl-NL" sz="1200" i="1" dirty="0" err="1"/>
              <a:t>strategies</a:t>
            </a:r>
            <a:r>
              <a:rPr lang="nl-NL" sz="1200" i="1" dirty="0"/>
              <a:t> </a:t>
            </a:r>
            <a:r>
              <a:rPr lang="nl-NL" sz="1200" i="1" dirty="0" err="1"/>
              <a:t>for</a:t>
            </a:r>
            <a:r>
              <a:rPr lang="nl-NL" sz="1200" i="1" dirty="0"/>
              <a:t> training </a:t>
            </a:r>
            <a:r>
              <a:rPr lang="nl-NL" sz="1200" i="1" dirty="0" err="1"/>
              <a:t>and</a:t>
            </a:r>
            <a:r>
              <a:rPr lang="nl-NL" sz="1200" i="1" dirty="0"/>
              <a:t> </a:t>
            </a:r>
            <a:r>
              <a:rPr lang="nl-NL" sz="1200" i="1" dirty="0" err="1"/>
              <a:t>education</a:t>
            </a:r>
            <a:r>
              <a:rPr lang="nl-NL" sz="1200" dirty="0"/>
              <a:t>. John </a:t>
            </a:r>
            <a:r>
              <a:rPr lang="nl-NL" sz="1200" dirty="0" err="1"/>
              <a:t>Wiley</a:t>
            </a:r>
            <a:r>
              <a:rPr lang="nl-NL" sz="1200" dirty="0"/>
              <a:t> &amp; </a:t>
            </a:r>
            <a:r>
              <a:rPr lang="nl-NL" sz="1200" dirty="0" err="1"/>
              <a:t>Sons</a:t>
            </a:r>
            <a:r>
              <a:rPr lang="nl-NL" sz="1200" dirty="0" smtClean="0"/>
              <a:t>.</a:t>
            </a:r>
          </a:p>
          <a:p>
            <a:r>
              <a:rPr lang="nl-NL" sz="1200" dirty="0" err="1"/>
              <a:t>Sheldon</a:t>
            </a:r>
            <a:r>
              <a:rPr lang="nl-NL" sz="1200" dirty="0"/>
              <a:t>, L. (2011). </a:t>
            </a:r>
            <a:r>
              <a:rPr lang="nl-NL" sz="1200" i="1" dirty="0"/>
              <a:t>The </a:t>
            </a:r>
            <a:r>
              <a:rPr lang="nl-NL" sz="1200" i="1" dirty="0" err="1"/>
              <a:t>multiplayer</a:t>
            </a:r>
            <a:r>
              <a:rPr lang="nl-NL" sz="1200" i="1" dirty="0"/>
              <a:t> classroom: </a:t>
            </a:r>
            <a:r>
              <a:rPr lang="nl-NL" sz="1200" i="1" dirty="0" err="1"/>
              <a:t>Designing</a:t>
            </a:r>
            <a:r>
              <a:rPr lang="nl-NL" sz="1200" i="1" dirty="0"/>
              <a:t> </a:t>
            </a:r>
            <a:r>
              <a:rPr lang="nl-NL" sz="1200" i="1" dirty="0" err="1"/>
              <a:t>coursework</a:t>
            </a:r>
            <a:r>
              <a:rPr lang="nl-NL" sz="1200" i="1" dirty="0"/>
              <a:t> as a game</a:t>
            </a:r>
            <a:r>
              <a:rPr lang="nl-NL" sz="1200" dirty="0"/>
              <a:t>. </a:t>
            </a:r>
            <a:r>
              <a:rPr lang="nl-NL" sz="1200" dirty="0" err="1"/>
              <a:t>Cengage</a:t>
            </a:r>
            <a:r>
              <a:rPr lang="nl-NL" sz="1200" dirty="0"/>
              <a:t> Learning</a:t>
            </a:r>
            <a:r>
              <a:rPr lang="nl-NL" sz="1200" dirty="0" smtClean="0"/>
              <a:t>.</a:t>
            </a:r>
            <a:endParaRPr lang="nl-NL" sz="1200" dirty="0"/>
          </a:p>
          <a:p>
            <a:pPr marL="0" indent="0">
              <a:buNone/>
            </a:pPr>
            <a:r>
              <a:rPr lang="nl-NL" sz="1200" dirty="0" smtClean="0"/>
              <a:t>Websites:</a:t>
            </a:r>
          </a:p>
          <a:p>
            <a:r>
              <a:rPr lang="nl-NL" sz="1200" dirty="0">
                <a:latin typeface="Tahoma" charset="0"/>
                <a:hlinkClick r:id="rId2"/>
              </a:rPr>
              <a:t>https://www.learnboost.com/blog/3-reasons-not-to-gamify-education/</a:t>
            </a:r>
            <a:endParaRPr lang="nl-NL" sz="1200" dirty="0">
              <a:latin typeface="Tahoma" charset="0"/>
            </a:endParaRPr>
          </a:p>
          <a:p>
            <a:r>
              <a:rPr lang="nl-NL" sz="1200" dirty="0">
                <a:latin typeface="Tahoma" charset="0"/>
                <a:hlinkClick r:id="rId3"/>
              </a:rPr>
              <a:t>http://www.mrdaley.com/wordpress/2011/07/27/education-levels-up-a-newbs-guide-to-gamifying-your-classroom</a:t>
            </a:r>
            <a:r>
              <a:rPr lang="nl-NL" sz="1200" dirty="0" smtClean="0">
                <a:latin typeface="Tahoma" charset="0"/>
                <a:hlinkClick r:id="rId3"/>
              </a:rPr>
              <a:t>/</a:t>
            </a:r>
            <a:endParaRPr lang="nl-NL" sz="1200" dirty="0" smtClean="0">
              <a:latin typeface="Tahoma" charset="0"/>
            </a:endParaRPr>
          </a:p>
          <a:p>
            <a:r>
              <a:rPr lang="nl-NL" sz="1200" dirty="0">
                <a:latin typeface="Tahoma" charset="0"/>
                <a:hlinkClick r:id="rId4"/>
              </a:rPr>
              <a:t>https://www.youtube.com/watch?v=7ZGCPap7GkY</a:t>
            </a:r>
            <a:r>
              <a:rPr lang="nl-NL" sz="1200" dirty="0">
                <a:latin typeface="Tahoma" charset="0"/>
              </a:rPr>
              <a:t> (</a:t>
            </a:r>
            <a:r>
              <a:rPr lang="en-US" sz="1200" dirty="0">
                <a:latin typeface="Tahoma" charset="0"/>
              </a:rPr>
              <a:t>Meaningful Play: Getting Gamification Right</a:t>
            </a:r>
            <a:r>
              <a:rPr lang="nl-NL" sz="1200" dirty="0">
                <a:latin typeface="Tahoma" charset="0"/>
              </a:rPr>
              <a:t>)</a:t>
            </a:r>
          </a:p>
          <a:p>
            <a:pPr marL="0" indent="0">
              <a:buFont typeface="Times" charset="0"/>
              <a:buNone/>
            </a:pPr>
            <a:endParaRPr lang="nl-NL" sz="1200" dirty="0">
              <a:latin typeface="Tahoma" charset="0"/>
            </a:endParaRPr>
          </a:p>
          <a:p>
            <a:endParaRPr lang="nl-NL" sz="1200" dirty="0" smtClean="0"/>
          </a:p>
        </p:txBody>
      </p:sp>
    </p:spTree>
    <p:extLst>
      <p:ext uri="{BB962C8B-B14F-4D97-AF65-F5344CB8AC3E}">
        <p14:creationId xmlns:p14="http://schemas.microsoft.com/office/powerpoint/2010/main" val="317649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game is ON!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/>
              <a:t>Elk team start met 10 punten.</a:t>
            </a:r>
          </a:p>
          <a:p>
            <a:r>
              <a:rPr lang="nl-NL" dirty="0" smtClean="0"/>
              <a:t>Ieder level is een aantal punten waard.</a:t>
            </a:r>
          </a:p>
          <a:p>
            <a:r>
              <a:rPr lang="nl-NL" dirty="0" smtClean="0"/>
              <a:t>Spelers hebben per level 2 kansen:</a:t>
            </a:r>
          </a:p>
          <a:p>
            <a:pPr lvl="1"/>
            <a:r>
              <a:rPr lang="nl-NL" dirty="0" smtClean="0"/>
              <a:t>Poging 1 zonder boek, poging 2 met boek.</a:t>
            </a:r>
          </a:p>
          <a:p>
            <a:pPr lvl="1"/>
            <a:r>
              <a:rPr lang="nl-NL" dirty="0" smtClean="0"/>
              <a:t>Eerste keer foutloos? Punten worden toegekend. Het volgende level is vrijgespeeld.</a:t>
            </a:r>
          </a:p>
          <a:p>
            <a:pPr lvl="1"/>
            <a:r>
              <a:rPr lang="nl-NL" dirty="0" smtClean="0"/>
              <a:t>Eerste keer foutje? Er worden twee strafpunten toegekend. U krijgt een tweede kans.</a:t>
            </a:r>
          </a:p>
          <a:p>
            <a:pPr lvl="1"/>
            <a:r>
              <a:rPr lang="nl-NL" dirty="0" smtClean="0"/>
              <a:t>Bij de tweede poging worden punten toegekend voor alle foutloze onderdelen. Het volgende level is (alsnog) vrijgespeeld.</a:t>
            </a:r>
          </a:p>
          <a:p>
            <a:r>
              <a:rPr lang="nl-NL" dirty="0" smtClean="0"/>
              <a:t>Het spel eindigt als de zoemer gaat. Niet ingeleverde levels worden na de zoemer niet meer beoordeeld.</a:t>
            </a:r>
          </a:p>
          <a:p>
            <a:r>
              <a:rPr lang="nl-NL" dirty="0" smtClean="0"/>
              <a:t>Het team met de meeste punten heeft gewonnen!</a:t>
            </a:r>
          </a:p>
          <a:p>
            <a:pPr marL="282575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0513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HINT:</a:t>
            </a:r>
            <a:endParaRPr lang="nl-NL" dirty="0"/>
          </a:p>
        </p:txBody>
      </p:sp>
      <p:pic>
        <p:nvPicPr>
          <p:cNvPr id="4" name="Tijdelijke aanduiding voor inhoud 3" descr="ommuurde tui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823" y="2176042"/>
            <a:ext cx="3975287" cy="24712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ekromde PIJL-OMLAAG 6"/>
          <p:cNvSpPr/>
          <p:nvPr/>
        </p:nvSpPr>
        <p:spPr>
          <a:xfrm rot="1374235">
            <a:off x="3495555" y="2534856"/>
            <a:ext cx="3113590" cy="1041722"/>
          </a:xfrm>
          <a:prstGeom prst="curvedDownArrow">
            <a:avLst>
              <a:gd name="adj1" fmla="val 29375"/>
              <a:gd name="adj2" fmla="val 98196"/>
              <a:gd name="adj3" fmla="val 26111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284" y="2844520"/>
            <a:ext cx="5640092" cy="56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8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Gamification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Wat is het </a:t>
            </a:r>
            <a:r>
              <a:rPr lang="en-GB" dirty="0" err="1" smtClean="0"/>
              <a:t>en</a:t>
            </a:r>
            <a:r>
              <a:rPr lang="en-GB" dirty="0" smtClean="0"/>
              <a:t> wat </a:t>
            </a:r>
            <a:r>
              <a:rPr lang="en-GB" dirty="0" err="1" smtClean="0"/>
              <a:t>biedt</a:t>
            </a:r>
            <a:r>
              <a:rPr lang="en-GB" dirty="0" smtClean="0"/>
              <a:t> het?</a:t>
            </a:r>
          </a:p>
        </p:txBody>
      </p:sp>
    </p:spTree>
    <p:extLst>
      <p:ext uri="{BB962C8B-B14F-4D97-AF65-F5344CB8AC3E}">
        <p14:creationId xmlns:p14="http://schemas.microsoft.com/office/powerpoint/2010/main" val="3876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 game designers’ </a:t>
            </a:r>
            <a:r>
              <a:rPr lang="nl-NL" dirty="0" err="1" smtClean="0"/>
              <a:t>challenge</a:t>
            </a:r>
            <a:r>
              <a:rPr lang="nl-NL" dirty="0" smtClean="0"/>
              <a:t>..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598" y="1638302"/>
            <a:ext cx="6853444" cy="4189959"/>
          </a:xfrm>
        </p:spPr>
      </p:pic>
    </p:spTree>
    <p:extLst>
      <p:ext uri="{BB962C8B-B14F-4D97-AF65-F5344CB8AC3E}">
        <p14:creationId xmlns:p14="http://schemas.microsoft.com/office/powerpoint/2010/main" val="1484736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Definitie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Gamification is het gebruik van spelontwerp-elementen in</a:t>
            </a:r>
            <a:br>
              <a:rPr lang="nl-NL" dirty="0" smtClean="0"/>
            </a:br>
            <a:r>
              <a:rPr lang="nl-NL" dirty="0" smtClean="0"/>
              <a:t>niet-spel contexten. (Deterding et al, 2011)</a:t>
            </a:r>
            <a:endParaRPr lang="nl-NL" dirty="0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4866105" y="2244772"/>
            <a:ext cx="298115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885975" y="2569674"/>
            <a:ext cx="245613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882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68" y="2196352"/>
            <a:ext cx="4467411" cy="335055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/>
          <a:srcRect l="30470" t="8279" r="2774" b="16558"/>
          <a:stretch/>
        </p:blipFill>
        <p:spPr>
          <a:xfrm>
            <a:off x="4437062" y="1958722"/>
            <a:ext cx="4243762" cy="3763748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79463" y="433923"/>
            <a:ext cx="7583487" cy="1044388"/>
          </a:xfrm>
        </p:spPr>
        <p:txBody>
          <a:bodyPr/>
          <a:lstStyle/>
          <a:p>
            <a:r>
              <a:rPr lang="nl-NL" dirty="0" smtClean="0"/>
              <a:t>Spelontwerp-elementen </a:t>
            </a:r>
            <a:br>
              <a:rPr lang="nl-NL" dirty="0" smtClean="0"/>
            </a:br>
            <a:r>
              <a:rPr lang="nl-NL" dirty="0" smtClean="0"/>
              <a:t>van concreet naar abstract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Punten, badges, leaderboards, levels</a:t>
            </a:r>
          </a:p>
          <a:p>
            <a:r>
              <a:rPr lang="nl-NL" dirty="0" smtClean="0"/>
              <a:t>Tijdlimiet, beperkte middelen, beurten</a:t>
            </a:r>
          </a:p>
          <a:p>
            <a:r>
              <a:rPr lang="nl-NL" dirty="0" smtClean="0"/>
              <a:t>‘Verhaallijn’, duurzaam leuk, heldere doelen, variatie in spelstijlen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(Deterding et al, 2011)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7062" y="2315881"/>
            <a:ext cx="4256159" cy="2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1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Niet-spel contexten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405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e">
  <a:themeElements>
    <a:clrScheme name="Revolutie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e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e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Revolutie.thmx</Template>
  <TotalTime>4978</TotalTime>
  <Words>522</Words>
  <Application>Microsoft Macintosh PowerPoint</Application>
  <PresentationFormat>Diavoorstelling (4:3)</PresentationFormat>
  <Paragraphs>102</Paragraphs>
  <Slides>27</Slides>
  <Notes>5</Notes>
  <HiddenSlides>0</HiddenSlides>
  <MMClips>2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28" baseType="lpstr">
      <vt:lpstr>Revolutie</vt:lpstr>
      <vt:lpstr>Gamification</vt:lpstr>
      <vt:lpstr>Overzicht</vt:lpstr>
      <vt:lpstr>The game is ON!</vt:lpstr>
      <vt:lpstr>HINT:</vt:lpstr>
      <vt:lpstr>Gamification</vt:lpstr>
      <vt:lpstr>A game designers’ challenge..</vt:lpstr>
      <vt:lpstr>Definitie</vt:lpstr>
      <vt:lpstr>Spelontwerp-elementen  van concreet naar abstract</vt:lpstr>
      <vt:lpstr>Niet-spel contexten</vt:lpstr>
      <vt:lpstr>Vodaphone firestarters: Ahead of the game</vt:lpstr>
      <vt:lpstr>Vodaphone firestarters: Ahead of the game</vt:lpstr>
      <vt:lpstr>Onderwijs</vt:lpstr>
      <vt:lpstr>Duolingo</vt:lpstr>
      <vt:lpstr>Gamedesign en Onderwijs?</vt:lpstr>
      <vt:lpstr>Leren is toch serious business,  geen spel?</vt:lpstr>
      <vt:lpstr>Leren is toch serious business,  geen spel?</vt:lpstr>
      <vt:lpstr>Overjustification effect: Het gevaar van extrinsiek motiveren</vt:lpstr>
      <vt:lpstr>Octalysis</vt:lpstr>
      <vt:lpstr>Yu-Kai Chou</vt:lpstr>
      <vt:lpstr>Octalysis: Raamwerk voor motiverend ontwerp</vt:lpstr>
      <vt:lpstr>Level 1 Octalysis</vt:lpstr>
      <vt:lpstr>PowerPoint-presentatie</vt:lpstr>
      <vt:lpstr>Adventure Game</vt:lpstr>
      <vt:lpstr>Literatuur</vt:lpstr>
      <vt:lpstr>Hoe maak je een eenvoudige adventure?</vt:lpstr>
      <vt:lpstr>Resources</vt:lpstr>
      <vt:lpstr>Resources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Gamification</dc:title>
  <dc:creator>Gerben Bakker</dc:creator>
  <cp:lastModifiedBy>Gerben Bakker</cp:lastModifiedBy>
  <cp:revision>99</cp:revision>
  <cp:lastPrinted>2015-12-11T08:26:02Z</cp:lastPrinted>
  <dcterms:created xsi:type="dcterms:W3CDTF">2015-08-12T13:28:28Z</dcterms:created>
  <dcterms:modified xsi:type="dcterms:W3CDTF">2016-12-16T20:11:07Z</dcterms:modified>
</cp:coreProperties>
</file>